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61" r:id="rId6"/>
    <p:sldId id="326" r:id="rId7"/>
    <p:sldId id="262" r:id="rId8"/>
    <p:sldId id="258" r:id="rId9"/>
    <p:sldId id="319" r:id="rId10"/>
    <p:sldId id="324" r:id="rId11"/>
    <p:sldId id="317" r:id="rId12"/>
    <p:sldId id="325" r:id="rId13"/>
    <p:sldId id="321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ra Babow" initials="" lastIdx="2" clrIdx="1"/>
  <p:cmAuthor id="1" name="Mami Kyo" initials="MK" lastIdx="1" clrIdx="0">
    <p:extLst>
      <p:ext uri="{19B8F6BF-5375-455C-9EA6-DF929625EA0E}">
        <p15:presenceInfo xmlns:p15="http://schemas.microsoft.com/office/powerpoint/2012/main" userId="S::mkyo@unicef.org::bcbaa793-a893-4296-9e85-f05047e78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1"/>
    <a:srgbClr val="FF9900"/>
    <a:srgbClr val="EF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ABDC9-C688-469B-B052-8065C7F2B3F6}" v="418" dt="2022-03-07T13:23:36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FA21-429E-4E29-81C4-0ACFC8C1D343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7ADD-24C1-40E2-9924-0E0F874952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85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67ADD-24C1-40E2-9924-0E0F8749526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1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67ADD-24C1-40E2-9924-0E0F8749526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0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67ADD-24C1-40E2-9924-0E0F8749526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5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3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19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6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5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7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3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6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14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1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364E-A15E-4196-AB92-F3418D8C3C7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D7D7-22C0-4910-B7BA-73DF6FF73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21.pn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rot="10800000">
            <a:off x="-316043" y="-371241"/>
            <a:ext cx="7727136" cy="1399808"/>
            <a:chOff x="6470" y="6016176"/>
            <a:chExt cx="6364907" cy="1171596"/>
          </a:xfrm>
        </p:grpSpPr>
        <p:grpSp>
          <p:nvGrpSpPr>
            <p:cNvPr id="25" name="Group 24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39" b="93362" l="4620" r="89769">
                          <a14:foregroundMark x1="15512" y1="36617" x2="15512" y2="36617"/>
                          <a14:foregroundMark x1="17492" y1="20128" x2="17492" y2="20128"/>
                          <a14:foregroundMark x1="65677" y1="47752" x2="65677" y2="47752"/>
                          <a14:foregroundMark x1="58416" y1="63597" x2="58416" y2="63597"/>
                          <a14:foregroundMark x1="81188" y1="65953" x2="81188" y2="65953"/>
                          <a14:foregroundMark x1="66007" y1="75803" x2="66007" y2="75803"/>
                          <a14:foregroundMark x1="81188" y1="85867" x2="81188" y2="85867"/>
                          <a14:foregroundMark x1="54785" y1="93576" x2="53465" y2="92719"/>
                          <a14:foregroundMark x1="4950" y1="35974" x2="4950" y2="35974"/>
                          <a14:foregroundMark x1="20132" y1="21842" x2="20132" y2="21842"/>
                          <a14:foregroundMark x1="25083" y1="22698" x2="25083" y2="22698"/>
                          <a14:foregroundMark x1="51815" y1="18630" x2="51815" y2="18630"/>
                          <a14:foregroundMark x1="42574" y1="38330" x2="42574" y2="38330"/>
                          <a14:foregroundMark x1="73597" y1="34261" x2="73597" y2="34261"/>
                          <a14:foregroundMark x1="30033" y1="5139" x2="30033" y2="5139"/>
                        </a14:backgroundRemoval>
                      </a14:imgEffect>
                    </a14:imgLayer>
                  </a14:imgProps>
                </a:ext>
              </a:extLst>
            </a:blip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39" b="93362" l="4620" r="89769">
                          <a14:foregroundMark x1="15512" y1="36617" x2="15512" y2="36617"/>
                          <a14:foregroundMark x1="17492" y1="20128" x2="17492" y2="20128"/>
                          <a14:foregroundMark x1="65677" y1="47752" x2="65677" y2="47752"/>
                          <a14:foregroundMark x1="58416" y1="63597" x2="58416" y2="63597"/>
                          <a14:foregroundMark x1="81188" y1="65953" x2="81188" y2="65953"/>
                          <a14:foregroundMark x1="66007" y1="75803" x2="66007" y2="75803"/>
                          <a14:foregroundMark x1="81188" y1="85867" x2="81188" y2="85867"/>
                          <a14:foregroundMark x1="54785" y1="93576" x2="53465" y2="92719"/>
                          <a14:foregroundMark x1="4950" y1="35974" x2="4950" y2="35974"/>
                          <a14:foregroundMark x1="20132" y1="21842" x2="20132" y2="21842"/>
                          <a14:foregroundMark x1="25083" y1="22698" x2="25083" y2="22698"/>
                          <a14:foregroundMark x1="51815" y1="18630" x2="51815" y2="18630"/>
                          <a14:foregroundMark x1="42574" y1="38330" x2="42574" y2="38330"/>
                          <a14:foregroundMark x1="73597" y1="34261" x2="73597" y2="34261"/>
                          <a14:foregroundMark x1="30033" y1="5139" x2="30033" y2="5139"/>
                        </a14:backgroundRemoval>
                      </a14:imgEffect>
                    </a14:imgLayer>
                  </a14:imgProps>
                </a:ext>
              </a:extLst>
            </a:blip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39" b="93362" l="4620" r="89769">
                          <a14:foregroundMark x1="15512" y1="36617" x2="15512" y2="36617"/>
                          <a14:foregroundMark x1="17492" y1="20128" x2="17492" y2="20128"/>
                          <a14:foregroundMark x1="65677" y1="47752" x2="65677" y2="47752"/>
                          <a14:foregroundMark x1="58416" y1="63597" x2="58416" y2="63597"/>
                          <a14:foregroundMark x1="81188" y1="65953" x2="81188" y2="65953"/>
                          <a14:foregroundMark x1="66007" y1="75803" x2="66007" y2="75803"/>
                          <a14:foregroundMark x1="81188" y1="85867" x2="81188" y2="85867"/>
                          <a14:foregroundMark x1="54785" y1="93576" x2="53465" y2="92719"/>
                          <a14:foregroundMark x1="4950" y1="35974" x2="4950" y2="35974"/>
                          <a14:foregroundMark x1="20132" y1="21842" x2="20132" y2="21842"/>
                          <a14:foregroundMark x1="25083" y1="22698" x2="25083" y2="22698"/>
                          <a14:foregroundMark x1="51815" y1="18630" x2="51815" y2="18630"/>
                          <a14:foregroundMark x1="42574" y1="38330" x2="42574" y2="38330"/>
                          <a14:foregroundMark x1="73597" y1="34261" x2="73597" y2="34261"/>
                          <a14:foregroundMark x1="30033" y1="5139" x2="30033" y2="5139"/>
                        </a14:backgroundRemoval>
                      </a14:imgEffect>
                    </a14:imgLayer>
                  </a14:imgProps>
                </a:ext>
              </a:extLst>
            </a:blip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636" t="535" b="4766"/>
          <a:stretch/>
        </p:blipFill>
        <p:spPr>
          <a:xfrm>
            <a:off x="9982200" y="178755"/>
            <a:ext cx="2209800" cy="63592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29" y="1454856"/>
            <a:ext cx="7600588" cy="1938992"/>
          </a:xfrm>
          <a:prstGeom prst="rect">
            <a:avLst/>
          </a:prstGeom>
          <a:solidFill>
            <a:srgbClr val="473D6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Webinar on Refocus, Retool, Reset, Supporting Young Entrepreneurs Post-pandemic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3850D-0B7A-E34E-96FF-E1B5EEFE8E56}"/>
              </a:ext>
            </a:extLst>
          </p:cNvPr>
          <p:cNvSpPr txBox="1"/>
          <p:nvPr/>
        </p:nvSpPr>
        <p:spPr>
          <a:xfrm>
            <a:off x="1940323" y="4029136"/>
            <a:ext cx="816978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473D6B"/>
                </a:solidFill>
              </a:rPr>
              <a:t>Online webinar, 10 March 2022  15:00-16:00 CET</a:t>
            </a:r>
          </a:p>
        </p:txBody>
      </p:sp>
      <p:pic>
        <p:nvPicPr>
          <p:cNvPr id="3" name="Picture 2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39482718-DB94-4EB8-9011-D93286C6E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5" y="5241219"/>
            <a:ext cx="2715464" cy="905155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038E9CC-4973-4CAF-83D8-F56E2D21D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60" y="4630016"/>
            <a:ext cx="2209800" cy="2209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429" y="6516784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9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5" y="957687"/>
            <a:ext cx="7147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For long-term recovery young entrepreneurs need: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788" t="4932"/>
          <a:stretch/>
        </p:blipFill>
        <p:spPr>
          <a:xfrm>
            <a:off x="10356112" y="1134586"/>
            <a:ext cx="1835888" cy="5471160"/>
          </a:xfrm>
          <a:prstGeom prst="rect">
            <a:avLst/>
          </a:prstGeom>
        </p:spPr>
      </p:pic>
      <p:pic>
        <p:nvPicPr>
          <p:cNvPr id="26" name="Google Shape;97;p2">
            <a:extLst>
              <a:ext uri="{FF2B5EF4-FFF2-40B4-BE49-F238E27FC236}">
                <a16:creationId xmlns:a16="http://schemas.microsoft.com/office/drawing/2014/main" id="{836A8395-D6EA-429E-B322-BB5F10864C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363" t="17861" r="6346" b="19818"/>
          <a:stretch/>
        </p:blipFill>
        <p:spPr>
          <a:xfrm>
            <a:off x="9906079" y="212114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20856530-D010-40EB-8498-7AFF6FDEC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838710" y="179411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B223D-7C4E-49ED-A48E-3DFCA35D2E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9" b="4024"/>
          <a:stretch/>
        </p:blipFill>
        <p:spPr>
          <a:xfrm>
            <a:off x="1604689" y="2574452"/>
            <a:ext cx="8782476" cy="36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4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5" y="957687"/>
            <a:ext cx="840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Roadmap for the future</a:t>
            </a:r>
            <a:endParaRPr lang="en-GB" sz="4000" b="1" dirty="0">
              <a:solidFill>
                <a:srgbClr val="0055A1"/>
              </a:solidFill>
            </a:endParaRPr>
          </a:p>
        </p:txBody>
      </p:sp>
      <p:pic>
        <p:nvPicPr>
          <p:cNvPr id="26" name="Google Shape;97;p2">
            <a:extLst>
              <a:ext uri="{FF2B5EF4-FFF2-40B4-BE49-F238E27FC236}">
                <a16:creationId xmlns:a16="http://schemas.microsoft.com/office/drawing/2014/main" id="{7088C858-15B7-436B-90AF-D07B2E3AA3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363" t="17861" r="6346" b="19818"/>
          <a:stretch/>
        </p:blipFill>
        <p:spPr>
          <a:xfrm>
            <a:off x="9849517" y="5717363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7A0908EE-E90B-4A3F-ACB3-1CEA5EB88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782148" y="5684660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D5E52-AFF5-4C12-92F1-D8283F317B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19" b="2397"/>
          <a:stretch/>
        </p:blipFill>
        <p:spPr>
          <a:xfrm>
            <a:off x="5665474" y="2648779"/>
            <a:ext cx="6147527" cy="14549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D0AA36-0F33-424A-BA7D-EC763466FB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7"/>
          <a:stretch/>
        </p:blipFill>
        <p:spPr>
          <a:xfrm>
            <a:off x="5665475" y="4103175"/>
            <a:ext cx="6147527" cy="1534086"/>
          </a:xfrm>
          <a:prstGeom prst="rect">
            <a:avLst/>
          </a:prstGeom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8D044B9-2DE6-47B2-BEAA-CA1850271C1D}"/>
              </a:ext>
            </a:extLst>
          </p:cNvPr>
          <p:cNvSpPr/>
          <p:nvPr/>
        </p:nvSpPr>
        <p:spPr>
          <a:xfrm>
            <a:off x="2674289" y="1783103"/>
            <a:ext cx="1697686" cy="1645898"/>
          </a:xfrm>
          <a:prstGeom prst="flowChartConnec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9207F9B-2244-45C4-8501-4173CA79349A}"/>
              </a:ext>
            </a:extLst>
          </p:cNvPr>
          <p:cNvSpPr/>
          <p:nvPr/>
        </p:nvSpPr>
        <p:spPr>
          <a:xfrm>
            <a:off x="2705099" y="3667225"/>
            <a:ext cx="1774116" cy="1761434"/>
          </a:xfrm>
          <a:prstGeom prst="flowChartConnec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F468000C-3008-4886-A52F-26E34B1B3865}"/>
              </a:ext>
            </a:extLst>
          </p:cNvPr>
          <p:cNvSpPr/>
          <p:nvPr/>
        </p:nvSpPr>
        <p:spPr>
          <a:xfrm>
            <a:off x="645235" y="2931645"/>
            <a:ext cx="1774115" cy="1761433"/>
          </a:xfrm>
          <a:prstGeom prst="flowChartConnec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2C16A1-FE56-45AD-B1A9-BD2E3F0EA7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5" b="51099"/>
          <a:stretch/>
        </p:blipFill>
        <p:spPr>
          <a:xfrm>
            <a:off x="5665474" y="1170468"/>
            <a:ext cx="6147527" cy="15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rot="10800000">
            <a:off x="-316043" y="-371241"/>
            <a:ext cx="7727136" cy="1399808"/>
            <a:chOff x="6470" y="6016176"/>
            <a:chExt cx="6364907" cy="1171596"/>
          </a:xfrm>
        </p:grpSpPr>
        <p:grpSp>
          <p:nvGrpSpPr>
            <p:cNvPr id="25" name="Group 24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39" b="93362" l="4620" r="89769">
                          <a14:foregroundMark x1="15512" y1="36617" x2="15512" y2="36617"/>
                          <a14:foregroundMark x1="17492" y1="20128" x2="17492" y2="20128"/>
                          <a14:foregroundMark x1="65677" y1="47752" x2="65677" y2="47752"/>
                          <a14:foregroundMark x1="58416" y1="63597" x2="58416" y2="63597"/>
                          <a14:foregroundMark x1="81188" y1="65953" x2="81188" y2="65953"/>
                          <a14:foregroundMark x1="66007" y1="75803" x2="66007" y2="75803"/>
                          <a14:foregroundMark x1="81188" y1="85867" x2="81188" y2="85867"/>
                          <a14:foregroundMark x1="54785" y1="93576" x2="53465" y2="92719"/>
                          <a14:foregroundMark x1="4950" y1="35974" x2="4950" y2="35974"/>
                          <a14:foregroundMark x1="20132" y1="21842" x2="20132" y2="21842"/>
                          <a14:foregroundMark x1="25083" y1="22698" x2="25083" y2="22698"/>
                          <a14:foregroundMark x1="51815" y1="18630" x2="51815" y2="18630"/>
                          <a14:foregroundMark x1="42574" y1="38330" x2="42574" y2="38330"/>
                          <a14:foregroundMark x1="73597" y1="34261" x2="73597" y2="34261"/>
                          <a14:foregroundMark x1="30033" y1="5139" x2="30033" y2="5139"/>
                        </a14:backgroundRemoval>
                      </a14:imgEffect>
                    </a14:imgLayer>
                  </a14:imgProps>
                </a:ext>
              </a:extLst>
            </a:blip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39" b="93362" l="4620" r="89769">
                            <a14:foregroundMark x1="15512" y1="36617" x2="15512" y2="36617"/>
                            <a14:foregroundMark x1="17492" y1="20128" x2="17492" y2="20128"/>
                            <a14:foregroundMark x1="65677" y1="47752" x2="65677" y2="47752"/>
                            <a14:foregroundMark x1="58416" y1="63597" x2="58416" y2="63597"/>
                            <a14:foregroundMark x1="81188" y1="65953" x2="81188" y2="65953"/>
                            <a14:foregroundMark x1="66007" y1="75803" x2="66007" y2="75803"/>
                            <a14:foregroundMark x1="81188" y1="85867" x2="81188" y2="85867"/>
                            <a14:foregroundMark x1="54785" y1="93576" x2="53465" y2="92719"/>
                            <a14:foregroundMark x1="4950" y1="35974" x2="4950" y2="35974"/>
                            <a14:foregroundMark x1="20132" y1="21842" x2="20132" y2="21842"/>
                            <a14:foregroundMark x1="25083" y1="22698" x2="25083" y2="22698"/>
                            <a14:foregroundMark x1="51815" y1="18630" x2="51815" y2="18630"/>
                            <a14:foregroundMark x1="42574" y1="38330" x2="42574" y2="38330"/>
                            <a14:foregroundMark x1="73597" y1="34261" x2="73597" y2="34261"/>
                            <a14:foregroundMark x1="30033" y1="5139" x2="30033" y2="5139"/>
                          </a14:backgroundRemoval>
                        </a14:imgEffect>
                      </a14:imgLayer>
                    </a14:imgProps>
                  </a:ext>
                </a:extLst>
              </a:blip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39" b="93362" l="4620" r="89769">
                          <a14:foregroundMark x1="15512" y1="36617" x2="15512" y2="36617"/>
                          <a14:foregroundMark x1="17492" y1="20128" x2="17492" y2="20128"/>
                          <a14:foregroundMark x1="65677" y1="47752" x2="65677" y2="47752"/>
                          <a14:foregroundMark x1="58416" y1="63597" x2="58416" y2="63597"/>
                          <a14:foregroundMark x1="81188" y1="65953" x2="81188" y2="65953"/>
                          <a14:foregroundMark x1="66007" y1="75803" x2="66007" y2="75803"/>
                          <a14:foregroundMark x1="81188" y1="85867" x2="81188" y2="85867"/>
                          <a14:foregroundMark x1="54785" y1="93576" x2="53465" y2="92719"/>
                          <a14:foregroundMark x1="4950" y1="35974" x2="4950" y2="35974"/>
                          <a14:foregroundMark x1="20132" y1="21842" x2="20132" y2="21842"/>
                          <a14:foregroundMark x1="25083" y1="22698" x2="25083" y2="22698"/>
                          <a14:foregroundMark x1="51815" y1="18630" x2="51815" y2="18630"/>
                          <a14:foregroundMark x1="42574" y1="38330" x2="42574" y2="38330"/>
                          <a14:foregroundMark x1="73597" y1="34261" x2="73597" y2="34261"/>
                          <a14:foregroundMark x1="30033" y1="5139" x2="30033" y2="5139"/>
                        </a14:backgroundRemoval>
                      </a14:imgEffect>
                    </a14:imgLayer>
                  </a14:imgProps>
                </a:ext>
              </a:extLst>
            </a:blip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39" b="93362" l="4620" r="89769">
                          <a14:foregroundMark x1="15512" y1="36617" x2="15512" y2="36617"/>
                          <a14:foregroundMark x1="17492" y1="20128" x2="17492" y2="20128"/>
                          <a14:foregroundMark x1="65677" y1="47752" x2="65677" y2="47752"/>
                          <a14:foregroundMark x1="58416" y1="63597" x2="58416" y2="63597"/>
                          <a14:foregroundMark x1="81188" y1="65953" x2="81188" y2="65953"/>
                          <a14:foregroundMark x1="66007" y1="75803" x2="66007" y2="75803"/>
                          <a14:foregroundMark x1="81188" y1="85867" x2="81188" y2="85867"/>
                          <a14:foregroundMark x1="54785" y1="93576" x2="53465" y2="92719"/>
                          <a14:foregroundMark x1="4950" y1="35974" x2="4950" y2="35974"/>
                          <a14:foregroundMark x1="20132" y1="21842" x2="20132" y2="21842"/>
                          <a14:foregroundMark x1="25083" y1="22698" x2="25083" y2="22698"/>
                          <a14:foregroundMark x1="51815" y1="18630" x2="51815" y2="18630"/>
                          <a14:foregroundMark x1="42574" y1="38330" x2="42574" y2="38330"/>
                          <a14:foregroundMark x1="73597" y1="34261" x2="73597" y2="34261"/>
                          <a14:foregroundMark x1="30033" y1="5139" x2="30033" y2="5139"/>
                        </a14:backgroundRemoval>
                      </a14:imgEffect>
                    </a14:imgLayer>
                  </a14:imgProps>
                </a:ext>
              </a:extLst>
            </a:blip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636" t="535" b="4766"/>
          <a:stretch/>
        </p:blipFill>
        <p:spPr>
          <a:xfrm>
            <a:off x="9982200" y="178755"/>
            <a:ext cx="2209800" cy="63592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40018" y="1503441"/>
            <a:ext cx="7600588" cy="1938992"/>
          </a:xfrm>
          <a:prstGeom prst="rect">
            <a:avLst/>
          </a:prstGeom>
          <a:solidFill>
            <a:srgbClr val="473D6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Webinar on Refocus, Retool, Reset, Supporting Young Entrepreneurs Post-pandemic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3850D-0B7A-E34E-96FF-E1B5EEFE8E56}"/>
              </a:ext>
            </a:extLst>
          </p:cNvPr>
          <p:cNvSpPr txBox="1"/>
          <p:nvPr/>
        </p:nvSpPr>
        <p:spPr>
          <a:xfrm>
            <a:off x="289236" y="3727015"/>
            <a:ext cx="966367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73D6B"/>
                </a:solidFill>
              </a:rPr>
              <a:t>Opening</a:t>
            </a:r>
            <a:r>
              <a:rPr lang="en-US" sz="2800" b="1" dirty="0">
                <a:solidFill>
                  <a:srgbClr val="473D6B"/>
                </a:solidFill>
              </a:rPr>
              <a:t> </a:t>
            </a:r>
            <a:r>
              <a:rPr lang="en-US" sz="2800" dirty="0">
                <a:solidFill>
                  <a:srgbClr val="473D6B"/>
                </a:solidFill>
              </a:rPr>
              <a:t>by</a:t>
            </a:r>
            <a:r>
              <a:rPr lang="en-US" sz="2800" b="1" dirty="0">
                <a:solidFill>
                  <a:srgbClr val="473D6B"/>
                </a:solidFill>
              </a:rPr>
              <a:t> Sukti Dasgupta</a:t>
            </a:r>
            <a:r>
              <a:rPr lang="en-GB" sz="2800" b="1" dirty="0">
                <a:solidFill>
                  <a:srgbClr val="473D6B"/>
                </a:solidFill>
              </a:rPr>
              <a:t>, </a:t>
            </a:r>
            <a:r>
              <a:rPr lang="en-GB" sz="2800" dirty="0">
                <a:solidFill>
                  <a:srgbClr val="473D6B"/>
                </a:solidFill>
              </a:rPr>
              <a:t>Chief, Employment, Labour Markets and Youth Branch (EMPLAB), International Labour Organization </a:t>
            </a:r>
          </a:p>
        </p:txBody>
      </p:sp>
      <p:pic>
        <p:nvPicPr>
          <p:cNvPr id="3" name="Picture 2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39482718-DB94-4EB8-9011-D93286C6E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5" y="5241219"/>
            <a:ext cx="2715464" cy="905155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038E9CC-4973-4CAF-83D8-F56E2D21D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60" y="4630016"/>
            <a:ext cx="2209800" cy="2209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429" y="6516784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71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71110" y="846955"/>
            <a:ext cx="542489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600" b="1" i="1" dirty="0">
                <a:solidFill>
                  <a:srgbClr val="0055A1"/>
                </a:solidFill>
              </a:rPr>
              <a:t>YouthForesight - A Joint Knowledge Facility - </a:t>
            </a:r>
            <a:r>
              <a:rPr lang="en-US" sz="2800" b="1" i="1" u="sng" dirty="0">
                <a:solidFill>
                  <a:srgbClr val="00B0F0"/>
                </a:solidFill>
              </a:rPr>
              <a:t>youthforesight.org/ </a:t>
            </a:r>
            <a:endParaRPr lang="en-GB" sz="2800" b="1" i="1" u="sng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24" y="2060692"/>
            <a:ext cx="4942262" cy="569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one-stop shop with knowledge resources for evidence-based action on </a:t>
            </a:r>
            <a:r>
              <a:rPr lang="en-US" sz="2000" b="1" dirty="0"/>
              <a:t>education and skilling, employment, entrepreneurship, and engagement </a:t>
            </a:r>
            <a:r>
              <a:rPr lang="en-US" sz="2000" dirty="0"/>
              <a:t>for youth, built on the existing Decent Jobs for Youth knowledge facility. </a:t>
            </a:r>
          </a:p>
          <a:p>
            <a:pPr marL="342900" indent="-3429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YouthForesight</a:t>
            </a:r>
            <a:r>
              <a:rPr lang="en-US" sz="2000" dirty="0"/>
              <a:t> includes more than </a:t>
            </a:r>
            <a:r>
              <a:rPr lang="en-US" sz="2000" b="1" dirty="0"/>
              <a:t>1000 knowledge resources </a:t>
            </a:r>
            <a:r>
              <a:rPr lang="en-US" sz="2000" dirty="0"/>
              <a:t>so far from </a:t>
            </a:r>
            <a:r>
              <a:rPr lang="en-US" sz="2000" b="1" dirty="0"/>
              <a:t>over 70 knowledge partners. </a:t>
            </a:r>
            <a:r>
              <a:rPr lang="en-US" sz="2000" dirty="0"/>
              <a:t>The</a:t>
            </a:r>
            <a:r>
              <a:rPr lang="en-US" sz="2000" b="1" dirty="0"/>
              <a:t> YouthForesight Community Forum </a:t>
            </a:r>
            <a:r>
              <a:rPr lang="en-US" sz="2000" dirty="0"/>
              <a:t>provides a space for stakeholders to connect, share and collaborate.</a:t>
            </a:r>
            <a:endParaRPr lang="en-US" sz="2000" b="1" i="1" dirty="0">
              <a:solidFill>
                <a:srgbClr val="0055A1"/>
              </a:solidFill>
            </a:endParaRPr>
          </a:p>
          <a:p>
            <a:pPr lvl="1" algn="just">
              <a:lnSpc>
                <a:spcPts val="26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0055A1"/>
                </a:solidFill>
              </a:rPr>
              <a:t>Sign up to receive updates!  </a:t>
            </a:r>
          </a:p>
          <a:p>
            <a:pPr algn="just">
              <a:lnSpc>
                <a:spcPts val="2600"/>
              </a:lnSpc>
            </a:pPr>
            <a:endParaRPr lang="en-US" sz="2300" dirty="0"/>
          </a:p>
          <a:p>
            <a:endParaRPr lang="en-US" sz="2300" dirty="0"/>
          </a:p>
          <a:p>
            <a:endParaRPr lang="en-GB" sz="23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F332A2-557B-404B-B1A3-A6543D4B4B0D}"/>
              </a:ext>
            </a:extLst>
          </p:cNvPr>
          <p:cNvGrpSpPr/>
          <p:nvPr/>
        </p:nvGrpSpPr>
        <p:grpSpPr>
          <a:xfrm>
            <a:off x="8027719" y="5391397"/>
            <a:ext cx="3493174" cy="1099754"/>
            <a:chOff x="-24733" y="-40501"/>
            <a:chExt cx="3118754" cy="777597"/>
          </a:xfrm>
        </p:grpSpPr>
        <p:pic>
          <p:nvPicPr>
            <p:cNvPr id="26" name="Picture 25" descr="Decent Jobs for Youth .:. Sustainable Development Knowledge ...">
              <a:extLst>
                <a:ext uri="{FF2B5EF4-FFF2-40B4-BE49-F238E27FC236}">
                  <a16:creationId xmlns:a16="http://schemas.microsoft.com/office/drawing/2014/main" id="{07027556-A2B9-4E28-8B78-A239E04D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33" y="68354"/>
              <a:ext cx="1931814" cy="513715"/>
            </a:xfrm>
            <a:prstGeom prst="rect">
              <a:avLst/>
            </a:prstGeom>
          </p:spPr>
        </p:pic>
        <p:pic>
          <p:nvPicPr>
            <p:cNvPr id="27" name="image2.png">
              <a:extLst>
                <a:ext uri="{FF2B5EF4-FFF2-40B4-BE49-F238E27FC236}">
                  <a16:creationId xmlns:a16="http://schemas.microsoft.com/office/drawing/2014/main" id="{5C8D536C-4F24-4C45-9221-1D108C279A2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59532" y="-40501"/>
              <a:ext cx="834489" cy="777597"/>
            </a:xfrm>
            <a:prstGeom prst="rect">
              <a:avLst/>
            </a:prstGeom>
            <a:ln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7E7B744-CFCA-47F7-8175-B718B80BF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59" y="1125562"/>
            <a:ext cx="6515042" cy="40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642057" y="2206293"/>
            <a:ext cx="452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Agenda</a:t>
            </a:r>
            <a:endParaRPr lang="en-GB" sz="4000" b="1" dirty="0">
              <a:solidFill>
                <a:srgbClr val="0055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1669" y="3040859"/>
            <a:ext cx="4871166" cy="280076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/>
              <a:t>Welcome and introduction </a:t>
            </a:r>
            <a:endParaRPr lang="en-GB" sz="2300" b="1" dirty="0">
              <a:solidFill>
                <a:srgbClr val="473D6B"/>
              </a:solidFill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/>
              <a:t>Presentation of report by Youth Business International </a:t>
            </a:r>
            <a:endParaRPr lang="en-GB" sz="2300" b="1" dirty="0">
              <a:solidFill>
                <a:srgbClr val="473D6B"/>
              </a:solidFill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/>
              <a:t>Discussion between panellists from YBI member, Google.org, young entrepreneur and policy maker </a:t>
            </a:r>
            <a:endParaRPr lang="en-GB" sz="2300" b="1" dirty="0">
              <a:solidFill>
                <a:srgbClr val="473D6B"/>
              </a:solidFill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/>
              <a:t>Q &amp; A with the audience </a:t>
            </a:r>
            <a:endParaRPr lang="en-US" sz="2300" dirty="0"/>
          </a:p>
        </p:txBody>
      </p:sp>
      <p:pic>
        <p:nvPicPr>
          <p:cNvPr id="23" name="Picture 22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DFFE1B38-EBAC-404A-8E99-F70640D94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19" y="518935"/>
            <a:ext cx="2209800" cy="736601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C8C65DC3-63CB-413D-B362-1AFA3FB9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54" y="-164490"/>
            <a:ext cx="2226601" cy="22266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6AA242-6139-4A31-BEAD-E469A8834869}"/>
              </a:ext>
            </a:extLst>
          </p:cNvPr>
          <p:cNvSpPr txBox="1"/>
          <p:nvPr/>
        </p:nvSpPr>
        <p:spPr>
          <a:xfrm>
            <a:off x="411449" y="1580219"/>
            <a:ext cx="5714564" cy="429348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473D6B"/>
                </a:solidFill>
              </a:rPr>
              <a:t>Rowan Barnett</a:t>
            </a:r>
            <a:r>
              <a:rPr lang="en-US" sz="2300" dirty="0"/>
              <a:t>, Head of Google.org, Europe, Middle East &amp; Africa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473D6B"/>
                </a:solidFill>
              </a:rPr>
              <a:t>Anita Tiessen</a:t>
            </a:r>
            <a:r>
              <a:rPr lang="en-US" sz="2300" dirty="0"/>
              <a:t>, CEO, Youth Business International (YBI)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473D6B"/>
                </a:solidFill>
              </a:rPr>
              <a:t>Veronica </a:t>
            </a:r>
            <a:r>
              <a:rPr lang="en-US" sz="2300" b="1" dirty="0" err="1">
                <a:solidFill>
                  <a:srgbClr val="473D6B"/>
                </a:solidFill>
              </a:rPr>
              <a:t>Colondam</a:t>
            </a:r>
            <a:r>
              <a:rPr lang="en-US" sz="2300" dirty="0"/>
              <a:t>, CEO and Founder YCAB, YBI Member in Indonesia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473D6B"/>
                </a:solidFill>
              </a:rPr>
              <a:t>Theodore Klouvas</a:t>
            </a:r>
            <a:r>
              <a:rPr lang="en-US" sz="2300" dirty="0"/>
              <a:t>, Department of Social Development, TVET &amp; Higher Education, Ministry of Foreign Affairs, The Netherlands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473D6B"/>
                </a:solidFill>
              </a:rPr>
              <a:t>Joshua van den </a:t>
            </a:r>
            <a:r>
              <a:rPr lang="en-US" sz="2300" b="1" dirty="0" err="1">
                <a:solidFill>
                  <a:srgbClr val="473D6B"/>
                </a:solidFill>
              </a:rPr>
              <a:t>Hurk</a:t>
            </a:r>
            <a:r>
              <a:rPr lang="en-US" sz="2300" dirty="0"/>
              <a:t>, Founder, </a:t>
            </a:r>
            <a:r>
              <a:rPr lang="en-US" sz="2300" dirty="0" err="1"/>
              <a:t>Bamboovement</a:t>
            </a:r>
            <a:endParaRPr lang="en-US" sz="23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267BC-8A4A-4B42-9B8E-0A65BFA6BB60}"/>
              </a:ext>
            </a:extLst>
          </p:cNvPr>
          <p:cNvSpPr txBox="1"/>
          <p:nvPr/>
        </p:nvSpPr>
        <p:spPr>
          <a:xfrm>
            <a:off x="369986" y="815613"/>
            <a:ext cx="267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Speakers</a:t>
            </a:r>
            <a:endParaRPr lang="en-GB" sz="4000" b="1" dirty="0">
              <a:solidFill>
                <a:srgbClr val="0055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0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5" y="957687"/>
            <a:ext cx="840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Who is Youth Business International?</a:t>
            </a:r>
            <a:endParaRPr lang="en-GB" sz="4000" b="1" dirty="0">
              <a:solidFill>
                <a:srgbClr val="0055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424" y="1937412"/>
            <a:ext cx="737813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2E5F"/>
                </a:solidFill>
                <a:latin typeface="Ubuntu"/>
              </a:rPr>
              <a:t>YBI supports young people (18-35) around the world to</a:t>
            </a:r>
            <a:r>
              <a:rPr lang="en-US" sz="2400" b="1" dirty="0">
                <a:solidFill>
                  <a:srgbClr val="009AA6"/>
                </a:solidFill>
                <a:latin typeface="Ubuntu"/>
              </a:rPr>
              <a:t> </a:t>
            </a:r>
            <a:r>
              <a:rPr lang="en-US" sz="2400" b="1" dirty="0">
                <a:solidFill>
                  <a:srgbClr val="E98500"/>
                </a:solidFill>
                <a:latin typeface="Ubuntu"/>
              </a:rPr>
              <a:t>start, grow and sustain businesses</a:t>
            </a:r>
            <a:r>
              <a:rPr lang="en-US" sz="2400" dirty="0">
                <a:solidFill>
                  <a:srgbClr val="012E5F"/>
                </a:solidFill>
                <a:latin typeface="Ubuntu"/>
              </a:rPr>
              <a:t>. </a:t>
            </a:r>
          </a:p>
          <a:p>
            <a:endParaRPr lang="en-US" sz="2400" dirty="0">
              <a:solidFill>
                <a:srgbClr val="012E5F"/>
              </a:solidFill>
              <a:latin typeface="Ubuntu"/>
            </a:endParaRPr>
          </a:p>
          <a:p>
            <a:r>
              <a:rPr lang="en-US" sz="2400" dirty="0">
                <a:solidFill>
                  <a:srgbClr val="012E5F"/>
                </a:solidFill>
                <a:latin typeface="Ubuntu"/>
              </a:rPr>
              <a:t>Together with our members, we equip disadvantaged young people to build the skills, confidence and connections they need to beat the odds and become successful business owners. </a:t>
            </a:r>
            <a:endParaRPr lang="en-US" sz="2400" dirty="0">
              <a:solidFill>
                <a:srgbClr val="012E5F"/>
              </a:solidFill>
              <a:cs typeface="Calibri"/>
            </a:endParaRPr>
          </a:p>
          <a:p>
            <a:endParaRPr lang="en-US" sz="2400" dirty="0">
              <a:solidFill>
                <a:srgbClr val="012E5F"/>
              </a:solidFill>
              <a:latin typeface="Ubuntu"/>
            </a:endParaRPr>
          </a:p>
          <a:p>
            <a:r>
              <a:rPr lang="en-US" sz="2400" dirty="0">
                <a:solidFill>
                  <a:srgbClr val="012E5F"/>
                </a:solidFill>
                <a:latin typeface="Ubuntu"/>
              </a:rPr>
              <a:t>We design programmes and resources specifically for delivery to young people, recognizing the difference this makes to the sustainability and growth of youth-led businesses. </a:t>
            </a:r>
            <a:endParaRPr lang="en-US" sz="2400" dirty="0">
              <a:solidFill>
                <a:srgbClr val="012E5F"/>
              </a:solidFill>
              <a:cs typeface="Calibri" panose="020F0502020204030204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GB" sz="2400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DB995F70-304E-458D-BC83-E5AD8781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991" y="3233423"/>
            <a:ext cx="2014113" cy="2007487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EDCF8825-8133-4D30-93EC-F5B79312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082" y="968175"/>
            <a:ext cx="2014113" cy="2020782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CE26BC35-D0A1-4F80-8ED8-98A85F722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626" y="2122699"/>
            <a:ext cx="2014113" cy="2014113"/>
          </a:xfrm>
          <a:prstGeom prst="rect">
            <a:avLst/>
          </a:prstGeom>
        </p:spPr>
      </p:pic>
      <p:pic>
        <p:nvPicPr>
          <p:cNvPr id="26" name="Google Shape;97;p2">
            <a:extLst>
              <a:ext uri="{FF2B5EF4-FFF2-40B4-BE49-F238E27FC236}">
                <a16:creationId xmlns:a16="http://schemas.microsoft.com/office/drawing/2014/main" id="{7088C858-15B7-436B-90AF-D07B2E3AA3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363" t="17861" r="6346" b="19818"/>
          <a:stretch/>
        </p:blipFill>
        <p:spPr>
          <a:xfrm>
            <a:off x="9849517" y="5717363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7A0908EE-E90B-4A3F-ACB3-1CEA5EB88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782148" y="5684660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8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5" y="957687"/>
            <a:ext cx="714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A global network</a:t>
            </a:r>
            <a:endParaRPr lang="en-GB" sz="4000" b="1" dirty="0">
              <a:solidFill>
                <a:srgbClr val="0055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423" y="1937412"/>
            <a:ext cx="113070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31E20"/>
                </a:solidFill>
                <a:latin typeface="Ubuntu"/>
                <a:ea typeface="Ubuntu"/>
                <a:cs typeface="Ubuntu"/>
              </a:rPr>
              <a:t>We sit at the centre of a </a:t>
            </a:r>
            <a:r>
              <a:rPr lang="en-GB" sz="2400" b="1" dirty="0">
                <a:solidFill>
                  <a:srgbClr val="E98500"/>
                </a:solidFill>
                <a:latin typeface="Ubuntu"/>
                <a:ea typeface="Ubuntu"/>
                <a:cs typeface="Ubuntu"/>
              </a:rPr>
              <a:t>global network</a:t>
            </a:r>
            <a:r>
              <a:rPr lang="en-GB" sz="2400" dirty="0">
                <a:solidFill>
                  <a:srgbClr val="231E20"/>
                </a:solidFill>
                <a:latin typeface="Ubuntu"/>
                <a:ea typeface="Ubuntu"/>
                <a:cs typeface="Ubuntu"/>
              </a:rPr>
              <a:t> of entrepreneurship support organisations,  themselves innovative local engines of youth entrepreneurship. We are a platform for our members to exchange ideas, knowledge and insights, and to collaborate in a way that catalyses entrepreneurs’ success and multiplies impact. 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GB" sz="2400" dirty="0"/>
          </a:p>
        </p:txBody>
      </p:sp>
      <p:pic>
        <p:nvPicPr>
          <p:cNvPr id="21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4902A3D2-D9EE-4EBB-92D1-92C121ACD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9" y="3741116"/>
            <a:ext cx="5490167" cy="26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Google Shape;97;p2">
            <a:extLst>
              <a:ext uri="{FF2B5EF4-FFF2-40B4-BE49-F238E27FC236}">
                <a16:creationId xmlns:a16="http://schemas.microsoft.com/office/drawing/2014/main" id="{F6AFC69C-89C7-430B-BA6B-2B5BCD8254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363" t="17861" r="6346" b="19818"/>
          <a:stretch/>
        </p:blipFill>
        <p:spPr>
          <a:xfrm>
            <a:off x="9849517" y="5717363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C8930F4B-A64B-4AE7-855C-717A1C824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782148" y="5684660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0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4" y="957687"/>
            <a:ext cx="9362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Refocus, Retool, Reset:</a:t>
            </a:r>
          </a:p>
          <a:p>
            <a:r>
              <a:rPr lang="en-US" sz="4000" b="1" dirty="0">
                <a:solidFill>
                  <a:srgbClr val="0055A1"/>
                </a:solidFill>
              </a:rPr>
              <a:t>COVID-19 Rapid Response &amp; Recovery Programme with Google.org</a:t>
            </a:r>
            <a:endParaRPr lang="en-GB" sz="4800" b="1" dirty="0">
              <a:solidFill>
                <a:srgbClr val="0055A1"/>
              </a:solidFill>
            </a:endParaRPr>
          </a:p>
          <a:p>
            <a:endParaRPr lang="en-GB" sz="4000" b="1" dirty="0">
              <a:solidFill>
                <a:srgbClr val="0055A1"/>
              </a:solidFill>
            </a:endParaRPr>
          </a:p>
        </p:txBody>
      </p:sp>
      <p:pic>
        <p:nvPicPr>
          <p:cNvPr id="26" name="Google Shape;97;p2">
            <a:extLst>
              <a:ext uri="{FF2B5EF4-FFF2-40B4-BE49-F238E27FC236}">
                <a16:creationId xmlns:a16="http://schemas.microsoft.com/office/drawing/2014/main" id="{7088C858-15B7-436B-90AF-D07B2E3AA3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363" t="17861" r="6346" b="19818"/>
          <a:stretch/>
        </p:blipFill>
        <p:spPr>
          <a:xfrm>
            <a:off x="9849517" y="5717363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7A0908EE-E90B-4A3F-ACB3-1CEA5EB88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782148" y="5684660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54F1D1-7F6A-4062-86AB-45A6FB876C33}"/>
              </a:ext>
            </a:extLst>
          </p:cNvPr>
          <p:cNvSpPr txBox="1"/>
          <p:nvPr/>
        </p:nvSpPr>
        <p:spPr>
          <a:xfrm>
            <a:off x="1772682" y="3180615"/>
            <a:ext cx="9581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2E5F"/>
                </a:solidFill>
                <a:latin typeface="Ubuntu"/>
              </a:rPr>
              <a:t>With the support from </a:t>
            </a:r>
            <a:r>
              <a:rPr lang="en-US" sz="2800" b="1" dirty="0">
                <a:solidFill>
                  <a:schemeClr val="accent2"/>
                </a:solidFill>
                <a:latin typeface="Ubuntu"/>
              </a:rPr>
              <a:t>Google.org </a:t>
            </a:r>
            <a:r>
              <a:rPr lang="en-US" sz="2800" dirty="0">
                <a:solidFill>
                  <a:srgbClr val="012E5F"/>
                </a:solidFill>
                <a:latin typeface="Ubuntu"/>
              </a:rPr>
              <a:t>and of </a:t>
            </a:r>
            <a:r>
              <a:rPr lang="en-US" sz="2800" b="1" dirty="0">
                <a:solidFill>
                  <a:schemeClr val="accent2"/>
                </a:solidFill>
                <a:latin typeface="Ubuntu"/>
              </a:rPr>
              <a:t>Google employees</a:t>
            </a:r>
            <a:r>
              <a:rPr lang="en-US" sz="2800" dirty="0">
                <a:solidFill>
                  <a:srgbClr val="012E5F"/>
                </a:solidFill>
                <a:latin typeface="Ubuntu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Ubuntu"/>
              </a:rPr>
              <a:t>Youth Business International</a:t>
            </a:r>
            <a:r>
              <a:rPr lang="en-US" sz="2800" dirty="0">
                <a:solidFill>
                  <a:schemeClr val="accent2"/>
                </a:solidFill>
                <a:latin typeface="Ubuntu"/>
              </a:rPr>
              <a:t> </a:t>
            </a:r>
            <a:r>
              <a:rPr lang="en-US" sz="2800" dirty="0">
                <a:solidFill>
                  <a:srgbClr val="012E5F"/>
                </a:solidFill>
                <a:latin typeface="Ubuntu"/>
              </a:rPr>
              <a:t>used its </a:t>
            </a:r>
            <a:r>
              <a:rPr lang="en-US" sz="2800" b="1" dirty="0">
                <a:solidFill>
                  <a:schemeClr val="accent2"/>
                </a:solidFill>
                <a:latin typeface="Ubuntu"/>
              </a:rPr>
              <a:t>20 years </a:t>
            </a:r>
            <a:r>
              <a:rPr lang="en-US" sz="2800" dirty="0">
                <a:solidFill>
                  <a:srgbClr val="012E5F"/>
                </a:solidFill>
                <a:latin typeface="Ubuntu"/>
              </a:rPr>
              <a:t>of experience providing integrated support for youth entrepreneurship and its global network of expert members to deliver programmes in </a:t>
            </a:r>
            <a:r>
              <a:rPr lang="en-US" sz="2800" b="1" dirty="0">
                <a:solidFill>
                  <a:schemeClr val="accent2"/>
                </a:solidFill>
                <a:latin typeface="Ubuntu"/>
              </a:rPr>
              <a:t>32 countries </a:t>
            </a:r>
            <a:r>
              <a:rPr lang="en-US" sz="2800" dirty="0">
                <a:solidFill>
                  <a:srgbClr val="012E5F"/>
                </a:solidFill>
                <a:latin typeface="Ubuntu"/>
              </a:rPr>
              <a:t>globally to help entrepreneurs. </a:t>
            </a:r>
          </a:p>
        </p:txBody>
      </p:sp>
    </p:spTree>
    <p:extLst>
      <p:ext uri="{BB962C8B-B14F-4D97-AF65-F5344CB8AC3E}">
        <p14:creationId xmlns:p14="http://schemas.microsoft.com/office/powerpoint/2010/main" val="325298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4" y="957687"/>
            <a:ext cx="1066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Summary of results</a:t>
            </a:r>
            <a:endParaRPr lang="en-GB" sz="4800" b="1" dirty="0">
              <a:solidFill>
                <a:srgbClr val="0055A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7788" t="4932"/>
          <a:stretch/>
        </p:blipFill>
        <p:spPr>
          <a:xfrm>
            <a:off x="10356112" y="1134586"/>
            <a:ext cx="1835888" cy="5471160"/>
          </a:xfrm>
          <a:prstGeom prst="rect">
            <a:avLst/>
          </a:prstGeom>
        </p:spPr>
      </p:pic>
      <p:pic>
        <p:nvPicPr>
          <p:cNvPr id="22" name="Google Shape;97;p2">
            <a:extLst>
              <a:ext uri="{FF2B5EF4-FFF2-40B4-BE49-F238E27FC236}">
                <a16:creationId xmlns:a16="http://schemas.microsoft.com/office/drawing/2014/main" id="{A8EE9C59-199F-43A5-BB1A-04D20DBA58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63" t="17861" r="6346" b="19818"/>
          <a:stretch/>
        </p:blipFill>
        <p:spPr>
          <a:xfrm>
            <a:off x="9906079" y="212114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95450C9E-A863-4E50-9700-29D32D9B3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838710" y="179411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59857-8E0D-4B49-BF83-8E5C197961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13" t="22137" r="18161" b="14234"/>
          <a:stretch/>
        </p:blipFill>
        <p:spPr>
          <a:xfrm>
            <a:off x="1113784" y="1712093"/>
            <a:ext cx="9242328" cy="51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6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" y="6581329"/>
            <a:ext cx="12214860" cy="347152"/>
          </a:xfrm>
          <a:prstGeom prst="rect">
            <a:avLst/>
          </a:prstGeom>
          <a:solidFill>
            <a:srgbClr val="F9EE3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345333" y="-363141"/>
            <a:ext cx="7727136" cy="1399808"/>
            <a:chOff x="6470" y="6016176"/>
            <a:chExt cx="6364907" cy="1171596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4515501" y="5331896"/>
              <a:ext cx="1171595" cy="2540157"/>
              <a:chOff x="-397556" y="1981786"/>
              <a:chExt cx="1508069" cy="301709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3079288" y="6124033"/>
              <a:ext cx="713813" cy="84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6200000">
              <a:off x="1412001" y="5331895"/>
              <a:ext cx="1171595" cy="2540157"/>
              <a:chOff x="-397556" y="1981786"/>
              <a:chExt cx="1508069" cy="301709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1828134">
                <a:off x="-397556" y="2681839"/>
                <a:ext cx="1508069" cy="2317041"/>
              </a:xfrm>
              <a:prstGeom prst="triangl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2806" t="30709" r="60740" b="56006"/>
              <a:stretch/>
            </p:blipFill>
            <p:spPr>
              <a:xfrm rot="17534040">
                <a:off x="-21055" y="2047409"/>
                <a:ext cx="459859" cy="3286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623" t="57332"/>
            <a:stretch/>
          </p:blipFill>
          <p:spPr>
            <a:xfrm rot="16200000">
              <a:off x="72079" y="6170334"/>
              <a:ext cx="713813" cy="845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06" t="30709" r="60740" b="56006"/>
            <a:stretch/>
          </p:blipFill>
          <p:spPr>
            <a:xfrm rot="12134040">
              <a:off x="5588580" y="6206183"/>
              <a:ext cx="387165" cy="255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4545" y="957687"/>
            <a:ext cx="7147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A1"/>
                </a:solidFill>
              </a:rPr>
              <a:t>For long-term recovery young entrepreneurs need: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788" t="4932"/>
          <a:stretch/>
        </p:blipFill>
        <p:spPr>
          <a:xfrm>
            <a:off x="10356112" y="1134586"/>
            <a:ext cx="1835888" cy="5471160"/>
          </a:xfrm>
          <a:prstGeom prst="rect">
            <a:avLst/>
          </a:prstGeom>
        </p:spPr>
      </p:pic>
      <p:pic>
        <p:nvPicPr>
          <p:cNvPr id="26" name="Google Shape;97;p2">
            <a:extLst>
              <a:ext uri="{FF2B5EF4-FFF2-40B4-BE49-F238E27FC236}">
                <a16:creationId xmlns:a16="http://schemas.microsoft.com/office/drawing/2014/main" id="{836A8395-D6EA-429E-B322-BB5F10864C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363" t="17861" r="6346" b="19818"/>
          <a:stretch/>
        </p:blipFill>
        <p:spPr>
          <a:xfrm>
            <a:off x="9906079" y="212114"/>
            <a:ext cx="2097722" cy="5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May be an image of text that says &quot;ybi Youth Business International&quot;">
            <a:extLst>
              <a:ext uri="{FF2B5EF4-FFF2-40B4-BE49-F238E27FC236}">
                <a16:creationId xmlns:a16="http://schemas.microsoft.com/office/drawing/2014/main" id="{20856530-D010-40EB-8498-7AFF6FDEC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6220"/>
          <a:stretch/>
        </p:blipFill>
        <p:spPr bwMode="auto">
          <a:xfrm>
            <a:off x="7838710" y="179411"/>
            <a:ext cx="2067369" cy="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B223D-7C4E-49ED-A48E-3DFCA35D2E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0"/>
          <a:stretch/>
        </p:blipFill>
        <p:spPr>
          <a:xfrm>
            <a:off x="1403114" y="2464720"/>
            <a:ext cx="8952998" cy="3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c5d740-8daa-4beb-8067-20ec9669b33f">
      <UserInfo>
        <DisplayName>Hana Sahatqia</DisplayName>
        <AccountId>61</AccountId>
        <AccountType/>
      </UserInfo>
      <UserInfo>
        <DisplayName>Urmila Sarkar</DisplayName>
        <AccountId>59</AccountId>
        <AccountType/>
      </UserInfo>
      <UserInfo>
        <DisplayName>Mari Lisa Njenga</DisplayName>
        <AccountId>101</AccountId>
        <AccountType/>
      </UserInfo>
      <UserInfo>
        <DisplayName>Sena Lee</DisplayName>
        <AccountId>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4A854AC2B4A44BAB34F59C9969FF0" ma:contentTypeVersion="13" ma:contentTypeDescription="Create a new document." ma:contentTypeScope="" ma:versionID="0baaf5c9b748b1c36c3b9dedb606942e">
  <xsd:schema xmlns:xsd="http://www.w3.org/2001/XMLSchema" xmlns:xs="http://www.w3.org/2001/XMLSchema" xmlns:p="http://schemas.microsoft.com/office/2006/metadata/properties" xmlns:ns2="f1ce748b-f30e-4622-aace-de0c0589940e" xmlns:ns3="1ac5d740-8daa-4beb-8067-20ec9669b33f" targetNamespace="http://schemas.microsoft.com/office/2006/metadata/properties" ma:root="true" ma:fieldsID="d630807c873b31a59201cfce930ad13b" ns2:_="" ns3:_="">
    <xsd:import namespace="f1ce748b-f30e-4622-aace-de0c0589940e"/>
    <xsd:import namespace="1ac5d740-8daa-4beb-8067-20ec9669b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e748b-f30e-4622-aace-de0c05899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d740-8daa-4beb-8067-20ec9669b3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3F988-E15E-44CB-847F-A1EF3807022F}">
  <ds:schemaRefs>
    <ds:schemaRef ds:uri="http://purl.org/dc/terms/"/>
    <ds:schemaRef ds:uri="http://schemas.openxmlformats.org/package/2006/metadata/core-properties"/>
    <ds:schemaRef ds:uri="63591a19-cb1d-44fe-9111-35bd3251584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8b5bc85-35e3-4975-b8e3-6e4660e82dbb"/>
    <ds:schemaRef ds:uri="http://www.w3.org/XML/1998/namespace"/>
    <ds:schemaRef ds:uri="http://purl.org/dc/elements/1.1/"/>
    <ds:schemaRef ds:uri="1ac5d740-8daa-4beb-8067-20ec9669b33f"/>
  </ds:schemaRefs>
</ds:datastoreItem>
</file>

<file path=customXml/itemProps2.xml><?xml version="1.0" encoding="utf-8"?>
<ds:datastoreItem xmlns:ds="http://schemas.openxmlformats.org/officeDocument/2006/customXml" ds:itemID="{9FA98839-6C7E-45C9-9670-AD26E7064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E1767-7A1D-40D1-993A-2624E487C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e748b-f30e-4622-aace-de0c0589940e"/>
    <ds:schemaRef ds:uri="1ac5d740-8daa-4beb-8067-20ec9669b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53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Ubuntu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mami kyo</dc:creator>
  <cp:lastModifiedBy>Yan, Lena Xinyu</cp:lastModifiedBy>
  <cp:revision>39</cp:revision>
  <dcterms:created xsi:type="dcterms:W3CDTF">2020-08-06T11:03:30Z</dcterms:created>
  <dcterms:modified xsi:type="dcterms:W3CDTF">2022-03-10T09:55:08Z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0x0101001394A854AC2B4A44BAB34F59C9969FF0</vt:lpwstr>
  </property>
</Properties>
</file>