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347" r:id="rId3"/>
    <p:sldId id="350" r:id="rId4"/>
    <p:sldId id="286" r:id="rId5"/>
    <p:sldId id="33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74359" autoAdjust="0"/>
  </p:normalViewPr>
  <p:slideViewPr>
    <p:cSldViewPr snapToGrid="0">
      <p:cViewPr varScale="1">
        <p:scale>
          <a:sx n="49" d="100"/>
          <a:sy n="49" d="100"/>
        </p:scale>
        <p:origin x="1396" y="52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88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C75BC"/>
                </a:solidFill>
                <a:effectLst/>
                <a:latin typeface="Roboto Condensed" panose="02000000000000000000" pitchFamily="2" charset="0"/>
              </a:rPr>
              <a:t>Goal 8. Promote sustained, inclusive and sustainable economic growth, full and productive employment and decent work for 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1C75BC"/>
              </a:solidFill>
              <a:effectLst/>
              <a:latin typeface="Roboto Condensed" panose="02000000000000000000" pitchFamily="2" charset="0"/>
            </a:endParaRPr>
          </a:p>
          <a:p>
            <a:pPr lvl="2"/>
            <a:r>
              <a:rPr lang="en-GB" sz="1200" dirty="0"/>
              <a:t>Target 8.6: By 2020, substantially reduce the proportion of youth not in employment, education or training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100" dirty="0"/>
              <a:t> Indicator 8.6.1: Proportion of youth (aged 15–24 years) not in education, employment or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1C75BC"/>
              </a:solidFill>
              <a:effectLst/>
              <a:latin typeface="Roboto Condensed" panose="02000000000000000000" pitchFamily="2" charset="0"/>
            </a:endParaRPr>
          </a:p>
          <a:p>
            <a:pPr lvl="2"/>
            <a:r>
              <a:rPr lang="en-GB" sz="1200" dirty="0"/>
              <a:t>Target 8.5: By 2030, achieve full and productive employment and decent work for all women and men, including for young people and persons with disabilities, and equal pay for work of equal value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100" dirty="0"/>
              <a:t> Indicator 8.5.1: Average hourly earnings of employees, by sex, age, occupation and persons with disabilities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100" dirty="0"/>
              <a:t> Indicator 8.5.2: Unemployment rate, by sex, age and persons with disabilities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7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6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7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1385477"/>
          </a:xfrm>
        </p:spPr>
        <p:txBody>
          <a:bodyPr/>
          <a:lstStyle/>
          <a:p>
            <a:r>
              <a:rPr lang="en-US" sz="4800" dirty="0"/>
              <a:t>Decent jobs for young persons with disabilities</a:t>
            </a:r>
            <a:endParaRPr lang="en-GB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14 December 2022</a:t>
            </a:r>
          </a:p>
        </p:txBody>
      </p:sp>
      <p:pic>
        <p:nvPicPr>
          <p:cNvPr id="10" name="Picture Placeholder 9" descr="Female wheelchair user in a factory" title="Female wheelchair user in a factory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" b="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00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537" y="1423195"/>
            <a:ext cx="11458307" cy="720000"/>
          </a:xfrm>
        </p:spPr>
        <p:txBody>
          <a:bodyPr/>
          <a:lstStyle/>
          <a:p>
            <a:r>
              <a:rPr lang="en-GB" dirty="0"/>
              <a:t>A few 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8" y="2143195"/>
            <a:ext cx="6876913" cy="4452814"/>
          </a:xfrm>
        </p:spPr>
        <p:txBody>
          <a:bodyPr/>
          <a:lstStyle/>
          <a:p>
            <a:pPr lvl="2"/>
            <a:r>
              <a:rPr lang="en-GB" sz="2400" dirty="0"/>
              <a:t>180 and 220 million young people with disabilities around the world</a:t>
            </a:r>
          </a:p>
          <a:p>
            <a:pPr lvl="2"/>
            <a:r>
              <a:rPr lang="en-GB" sz="2400" dirty="0"/>
              <a:t>Marginalisation in the labour market due to intersecting identities of young age and disability </a:t>
            </a:r>
          </a:p>
          <a:p>
            <a:pPr lvl="2"/>
            <a:r>
              <a:rPr lang="en-GB" sz="2400" dirty="0"/>
              <a:t>Youth: educational and skills mismatch; lack of social capital and work experience</a:t>
            </a:r>
          </a:p>
          <a:p>
            <a:pPr lvl="2"/>
            <a:r>
              <a:rPr lang="en-GB" sz="2400" dirty="0"/>
              <a:t>Persons with d</a:t>
            </a:r>
            <a:r>
              <a:rPr lang="fr-CH" sz="2400" dirty="0" err="1"/>
              <a:t>isabilities</a:t>
            </a:r>
            <a:r>
              <a:rPr lang="fr-CH" sz="2400" dirty="0"/>
              <a:t>: </a:t>
            </a:r>
            <a:r>
              <a:rPr lang="en-GB" sz="2400" dirty="0"/>
              <a:t>attitudinal, physical and digital barriers</a:t>
            </a:r>
          </a:p>
          <a:p>
            <a:pPr lvl="2"/>
            <a:r>
              <a:rPr lang="en-GB" sz="2400" dirty="0"/>
              <a:t>Labour market statistics on youth with disabilities is not always available</a:t>
            </a:r>
            <a:endParaRPr lang="en-GB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 descr="Cashier with Down syndrome receiving wireless payment by customes">
            <a:extLst>
              <a:ext uri="{FF2B5EF4-FFF2-40B4-BE49-F238E27FC236}">
                <a16:creationId xmlns:a16="http://schemas.microsoft.com/office/drawing/2014/main" id="{6D40F9AC-9444-4AAC-B5EE-061E360A8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1" y="2143195"/>
            <a:ext cx="4731794" cy="315452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6441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0955228" cy="720000"/>
          </a:xfrm>
        </p:spPr>
        <p:txBody>
          <a:bodyPr/>
          <a:lstStyle/>
          <a:p>
            <a:r>
              <a:rPr lang="en-GB" dirty="0"/>
              <a:t>Sustainable Development Goal 8: employment-related targets for youth and people with disabilities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44314" y="2289315"/>
            <a:ext cx="5665478" cy="4452814"/>
          </a:xfrm>
        </p:spPr>
        <p:txBody>
          <a:bodyPr/>
          <a:lstStyle/>
          <a:p>
            <a:pPr lvl="2"/>
            <a:r>
              <a:rPr lang="en-GB" sz="2400" b="1" dirty="0"/>
              <a:t>Target 8.5</a:t>
            </a:r>
            <a:r>
              <a:rPr lang="en-GB" sz="2400" dirty="0"/>
              <a:t>: By 2030, achieve full and productive employment and </a:t>
            </a:r>
            <a:r>
              <a:rPr lang="en-GB" sz="2400" b="1" dirty="0">
                <a:solidFill>
                  <a:srgbClr val="FF0000"/>
                </a:solidFill>
              </a:rPr>
              <a:t>decent work</a:t>
            </a:r>
            <a:r>
              <a:rPr lang="en-GB" sz="2400" dirty="0"/>
              <a:t> for all women and men, including </a:t>
            </a:r>
            <a:r>
              <a:rPr lang="en-GB" sz="2400" b="1" dirty="0">
                <a:solidFill>
                  <a:srgbClr val="FF0000"/>
                </a:solidFill>
              </a:rPr>
              <a:t>for young people and persons with disabilities</a:t>
            </a:r>
            <a:r>
              <a:rPr lang="en-GB" sz="2400" dirty="0"/>
              <a:t>, and equal pay for work of equal value</a:t>
            </a:r>
          </a:p>
          <a:p>
            <a:pPr lvl="2"/>
            <a:endParaRPr lang="en-GB" sz="2400" dirty="0"/>
          </a:p>
          <a:p>
            <a:pPr lvl="2"/>
            <a:r>
              <a:rPr lang="en-GB" sz="2400" b="1" dirty="0"/>
              <a:t>Target 8.6</a:t>
            </a:r>
            <a:r>
              <a:rPr lang="en-GB" sz="2400" dirty="0"/>
              <a:t>: By 2020, substantially reduce the proportion of </a:t>
            </a:r>
            <a:r>
              <a:rPr lang="en-GB" sz="2400" b="1" dirty="0">
                <a:solidFill>
                  <a:srgbClr val="FF0000"/>
                </a:solidFill>
              </a:rPr>
              <a:t>youth not in employment, education or training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  <p:pic>
        <p:nvPicPr>
          <p:cNvPr id="10" name="Picture 9" descr="A group of young people holding signs with the different SDG symbols">
            <a:extLst>
              <a:ext uri="{FF2B5EF4-FFF2-40B4-BE49-F238E27FC236}">
                <a16:creationId xmlns:a16="http://schemas.microsoft.com/office/drawing/2014/main" id="{A42855A0-99D3-4281-A0CB-42169E605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2" y="2301491"/>
            <a:ext cx="6383932" cy="4073183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94162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en-GB" b="1" i="0" dirty="0">
                <a:solidFill>
                  <a:srgbClr val="1E2DBE"/>
                </a:solidFill>
                <a:effectLst/>
                <a:latin typeface="Overpass" panose="00000500000000000000" pitchFamily="2" charset="0"/>
              </a:rPr>
              <a:t>Young persons with disabilities are more likely to be not in employment, education or training (NEET)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0EE543E-DD5D-4313-B4F6-115DFECA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525" y="2143195"/>
            <a:ext cx="6498023" cy="4452814"/>
          </a:xfrm>
        </p:spPr>
        <p:txBody>
          <a:bodyPr/>
          <a:lstStyle/>
          <a:p>
            <a:pPr lvl="2"/>
            <a:r>
              <a:rPr lang="en-GB" sz="2400" dirty="0"/>
              <a:t>Young persons (aged 15 to 29 years) with disabilities are </a:t>
            </a:r>
            <a:r>
              <a:rPr lang="en-GB" sz="2400" b="1" dirty="0">
                <a:solidFill>
                  <a:srgbClr val="FF0000"/>
                </a:solidFill>
              </a:rPr>
              <a:t>up to five times more likely to be NEET</a:t>
            </a:r>
            <a:r>
              <a:rPr lang="en-GB" sz="2400" dirty="0"/>
              <a:t> than their peers without disabilities</a:t>
            </a:r>
          </a:p>
          <a:p>
            <a:pPr lvl="2"/>
            <a:r>
              <a:rPr lang="en-GB" sz="2400" dirty="0"/>
              <a:t>Youth with disabilities are, </a:t>
            </a:r>
            <a:r>
              <a:rPr lang="en-GB" sz="2400" b="1" dirty="0">
                <a:solidFill>
                  <a:srgbClr val="FF0000"/>
                </a:solidFill>
              </a:rPr>
              <a:t>on average, roughly twice as likely to be NEET</a:t>
            </a:r>
            <a:r>
              <a:rPr lang="en-GB" sz="2400" dirty="0"/>
              <a:t> than their peers without disabilities (47% vs. 24% respectively)</a:t>
            </a:r>
          </a:p>
          <a:p>
            <a:pPr lvl="2"/>
            <a:r>
              <a:rPr lang="en-GB" sz="2400" dirty="0"/>
              <a:t>NEET rates for young women with disabilities are even higher than that of young men with disabilities</a:t>
            </a:r>
          </a:p>
        </p:txBody>
      </p:sp>
      <p:pic>
        <p:nvPicPr>
          <p:cNvPr id="5" name="Picture 4" descr="A group of young people of different ethnicities sitting around a office meeting table, one of them using a wheelchair">
            <a:extLst>
              <a:ext uri="{FF2B5EF4-FFF2-40B4-BE49-F238E27FC236}">
                <a16:creationId xmlns:a16="http://schemas.microsoft.com/office/drawing/2014/main" id="{F439641C-4DAF-4EC8-B7C5-2B060C00E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" y="2143195"/>
            <a:ext cx="5331073" cy="42648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7125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537" y="1423195"/>
            <a:ext cx="11458307" cy="720000"/>
          </a:xfrm>
        </p:spPr>
        <p:txBody>
          <a:bodyPr/>
          <a:lstStyle/>
          <a:p>
            <a:r>
              <a:rPr lang="en-GB" dirty="0"/>
              <a:t>ILO work on the inclusion of youth with disabilities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7" y="1824884"/>
            <a:ext cx="9698493" cy="4961385"/>
          </a:xfrm>
        </p:spPr>
        <p:txBody>
          <a:bodyPr/>
          <a:lstStyle/>
          <a:p>
            <a:pPr lvl="2"/>
            <a:r>
              <a:rPr lang="en-GB" sz="2400" dirty="0"/>
              <a:t>Global Initiative on Decent Jobs for Youth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000" dirty="0"/>
              <a:t>Mainstreaming disability issues into the initiative and its eight thematic priorities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000" dirty="0"/>
              <a:t>Policy brief “Making digital skills initiatives inclusive of young persons with disabilities” (2022)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GB" sz="2000" dirty="0"/>
          </a:p>
          <a:p>
            <a:pPr lvl="2"/>
            <a:r>
              <a:rPr lang="en-GB" sz="2400" dirty="0"/>
              <a:t>ILO Global Business and Disability Network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000" dirty="0"/>
              <a:t>Inclusion of youth in disability-specific initiatives, e.g. “Digital in Demand” in Asia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000" dirty="0"/>
              <a:t>Compilation of ten company practices “Inclusion of Youth with disabilities: The Business Case” (2014)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GB" sz="2000" dirty="0"/>
          </a:p>
          <a:p>
            <a:pPr lvl="2"/>
            <a:r>
              <a:rPr lang="en-GB" sz="2400" dirty="0"/>
              <a:t>ILO Statistics Department’s databases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000" dirty="0"/>
              <a:t>Youth Labour Market Indicators (</a:t>
            </a:r>
            <a:r>
              <a:rPr lang="en-GB" sz="2000" dirty="0" err="1"/>
              <a:t>YouthSTATS</a:t>
            </a:r>
            <a:r>
              <a:rPr lang="en-GB" sz="2000" dirty="0"/>
              <a:t>) – includes disability status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000" dirty="0"/>
              <a:t>Disability Labour Market Indicators (DLMI)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 descr="Cover page of the &quot;Inclusion of Youth with Disabilities&quot; publication, showing a floral network symbol in the lower half of the page, on yellow background.">
            <a:extLst>
              <a:ext uri="{FF2B5EF4-FFF2-40B4-BE49-F238E27FC236}">
                <a16:creationId xmlns:a16="http://schemas.microsoft.com/office/drawing/2014/main" id="{C7F25D10-AB08-4C17-AD51-19A1E2F6E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0981">
            <a:off x="10024358" y="3699095"/>
            <a:ext cx="1665957" cy="21999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Cover page of the &quot;Making digital skills initiatives inclusive of young persons with disabilities&quot; policy brief, showing a female wheelchair user wearing a hijab in front of a computer screen.">
            <a:extLst>
              <a:ext uri="{FF2B5EF4-FFF2-40B4-BE49-F238E27FC236}">
                <a16:creationId xmlns:a16="http://schemas.microsoft.com/office/drawing/2014/main" id="{3D30E0BC-827A-45FC-9057-709B761BC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6450">
            <a:off x="9902053" y="945568"/>
            <a:ext cx="1740883" cy="22093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987304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DisabilitySmallTalk12March2020</Template>
  <TotalTime>0</TotalTime>
  <Words>491</Words>
  <Application>Microsoft Office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Overpass</vt:lpstr>
      <vt:lpstr>Roboto Condensed</vt:lpstr>
      <vt:lpstr>Wingdings</vt:lpstr>
      <vt:lpstr>Wingdings 3</vt:lpstr>
      <vt:lpstr>ILO 2020</vt:lpstr>
      <vt:lpstr>Decent jobs for young persons with disabilities</vt:lpstr>
      <vt:lpstr>A few reminders</vt:lpstr>
      <vt:lpstr>Sustainable Development Goal 8: employment-related targets for youth and people with disabilities</vt:lpstr>
      <vt:lpstr>Young persons with disabilities are more likely to be not in employment, education or training (NEET)</vt:lpstr>
      <vt:lpstr>ILO work on the inclusion of youth with disabilities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Inclusion                in the Workplace</dc:title>
  <dc:creator>Menze, Jurgen</dc:creator>
  <cp:lastModifiedBy>Menze, Jürgen</cp:lastModifiedBy>
  <cp:revision>50</cp:revision>
  <dcterms:created xsi:type="dcterms:W3CDTF">2020-03-11T11:46:52Z</dcterms:created>
  <dcterms:modified xsi:type="dcterms:W3CDTF">2022-12-06T10:39:58Z</dcterms:modified>
</cp:coreProperties>
</file>